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74" r:id="rId6"/>
    <p:sldId id="311" r:id="rId7"/>
    <p:sldId id="312" r:id="rId8"/>
    <p:sldId id="309" r:id="rId9"/>
    <p:sldId id="307" r:id="rId10"/>
    <p:sldId id="313" r:id="rId11"/>
    <p:sldId id="314" r:id="rId12"/>
    <p:sldId id="308" r:id="rId13"/>
    <p:sldId id="310" r:id="rId14"/>
    <p:sldId id="262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BC23-D6E7-4BC1-838D-40ADCF30476F}" type="datetimeFigureOut">
              <a:rPr lang="en-US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678C4-12E3-4C9B-82E7-0FEFAFA9A3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title slide is for District presentations only. Building staff should select their respective title slide and remove the others, including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E043A-C923-47DB-A85D-C0737E6053F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320F-1303-423D-B07E-5F790FF23D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087" y="1704614"/>
            <a:ext cx="11344275" cy="91605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7367"/>
                </a:solidFill>
                <a:latin typeface="+mn-lt"/>
              </a:rPr>
              <a:t>2022 Fall Network Challenges</a:t>
            </a:r>
            <a:endParaRPr lang="en-US" sz="7200" dirty="0">
              <a:solidFill>
                <a:srgbClr val="00736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25" y="2893700"/>
            <a:ext cx="9144000" cy="450382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rgbClr val="97999B"/>
                </a:solidFill>
              </a:rPr>
              <a:t>September 13, 2022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237333"/>
            <a:ext cx="9144000" cy="83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John Pritchard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Director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Sioux City Community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22124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056B-F98E-B4A2-7818-9238BC0C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all else fails – enter a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7335-752A-FF1D-FBDE-F8388030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Enter a ticket - Include the following in the ticket:</a:t>
            </a:r>
          </a:p>
          <a:p>
            <a:pPr lvl="1"/>
            <a:r>
              <a:rPr lang="en-US" sz="3200" dirty="0"/>
              <a:t>What were you doing that was not working well? (browsing, what site?)</a:t>
            </a:r>
          </a:p>
          <a:p>
            <a:pPr lvl="1"/>
            <a:r>
              <a:rPr lang="en-US" sz="3200" dirty="0"/>
              <a:t>What browser were you using?</a:t>
            </a:r>
          </a:p>
          <a:p>
            <a:pPr lvl="1"/>
            <a:r>
              <a:rPr lang="en-US" sz="3200" dirty="0"/>
              <a:t>Provide a snapshot of the issue</a:t>
            </a:r>
          </a:p>
          <a:p>
            <a:pPr lvl="1"/>
            <a:r>
              <a:rPr lang="en-US" sz="3200" dirty="0"/>
              <a:t>What time where you doing this?</a:t>
            </a:r>
          </a:p>
          <a:p>
            <a:pPr lvl="1"/>
            <a:r>
              <a:rPr lang="en-US" sz="3200" dirty="0"/>
              <a:t>Where specifically were you (room number)?</a:t>
            </a:r>
          </a:p>
          <a:p>
            <a:pPr lvl="1"/>
            <a:r>
              <a:rPr lang="en-US" sz="3200" dirty="0"/>
              <a:t>Were you plugged in or wireless?</a:t>
            </a:r>
          </a:p>
          <a:p>
            <a:pPr lvl="1"/>
            <a:r>
              <a:rPr lang="en-US" sz="3200" dirty="0"/>
              <a:t>Was anyone in the room experiencing the same problem?  Was anyone in the room operating correctly?</a:t>
            </a:r>
          </a:p>
        </p:txBody>
      </p:sp>
    </p:spTree>
    <p:extLst>
      <p:ext uri="{BB962C8B-B14F-4D97-AF65-F5344CB8AC3E}">
        <p14:creationId xmlns:p14="http://schemas.microsoft.com/office/powerpoint/2010/main" val="279134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1310F400-1ED7-4FBC-BE1F-762B4118BC1D}"/>
              </a:ext>
            </a:extLst>
          </p:cNvPr>
          <p:cNvSpPr>
            <a:spLocks/>
          </p:cNvSpPr>
          <p:nvPr/>
        </p:nvSpPr>
        <p:spPr bwMode="auto">
          <a:xfrm>
            <a:off x="2965688" y="3689045"/>
            <a:ext cx="1455842" cy="40576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073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62633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27943E1-0B86-4500-8F9E-7A17C28CEBCD}"/>
              </a:ext>
            </a:extLst>
          </p:cNvPr>
          <p:cNvSpPr>
            <a:spLocks/>
          </p:cNvSpPr>
          <p:nvPr/>
        </p:nvSpPr>
        <p:spPr bwMode="auto">
          <a:xfrm>
            <a:off x="7516543" y="4363203"/>
            <a:ext cx="1455842" cy="40576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073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23896" y="599657"/>
            <a:ext cx="3495679" cy="14577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7367"/>
                </a:solidFill>
                <a:latin typeface="+mn-lt"/>
              </a:rPr>
              <a:t>Questions?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D639A86-EBB0-406C-B39C-3B6D305531D2}"/>
              </a:ext>
            </a:extLst>
          </p:cNvPr>
          <p:cNvSpPr>
            <a:spLocks/>
          </p:cNvSpPr>
          <p:nvPr/>
        </p:nvSpPr>
        <p:spPr bwMode="auto">
          <a:xfrm>
            <a:off x="5916000" y="2937634"/>
            <a:ext cx="1455842" cy="40576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11111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48D4B3C-BF69-42CB-89BB-0A37BAE38BCF}"/>
              </a:ext>
            </a:extLst>
          </p:cNvPr>
          <p:cNvSpPr>
            <a:spLocks/>
          </p:cNvSpPr>
          <p:nvPr/>
        </p:nvSpPr>
        <p:spPr bwMode="auto">
          <a:xfrm>
            <a:off x="1262235" y="4966465"/>
            <a:ext cx="1455842" cy="40576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8626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367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5803E81-1FE2-4801-85B5-D226B01DD6FA}"/>
              </a:ext>
            </a:extLst>
          </p:cNvPr>
          <p:cNvSpPr>
            <a:spLocks/>
          </p:cNvSpPr>
          <p:nvPr/>
        </p:nvSpPr>
        <p:spPr bwMode="auto">
          <a:xfrm>
            <a:off x="4527602" y="4773853"/>
            <a:ext cx="1455842" cy="40576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979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2B79FAC-70AC-41F1-B476-DA72E6237E6F}"/>
              </a:ext>
            </a:extLst>
          </p:cNvPr>
          <p:cNvSpPr>
            <a:spLocks/>
          </p:cNvSpPr>
          <p:nvPr/>
        </p:nvSpPr>
        <p:spPr bwMode="auto">
          <a:xfrm>
            <a:off x="9117086" y="4781799"/>
            <a:ext cx="1455842" cy="40576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7C69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24631-08C5-4B15-A3DC-061E4EED21A0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8A3FA2-61EF-4842-B2E4-CD59986F3C8D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008265-2C10-4C4A-91A9-EDC960AB513A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34CBAA-ED6D-4B0B-BE0A-06946940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98D7C8F-849C-41E6-8B28-C756E263D43B}"/>
              </a:ext>
            </a:extLst>
          </p:cNvPr>
          <p:cNvSpPr/>
          <p:nvPr/>
        </p:nvSpPr>
        <p:spPr>
          <a:xfrm>
            <a:off x="4011" y="6691562"/>
            <a:ext cx="12191999" cy="17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22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55283" y="384501"/>
            <a:ext cx="10932180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Overview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327471-82A5-4D71-8E6E-645C55CF65C2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3C9FDA-B51E-4172-AEC4-D90E6286B585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74AFA2-9273-4E96-9245-9627BCF7D65B}"/>
              </a:ext>
            </a:extLst>
          </p:cNvPr>
          <p:cNvSpPr/>
          <p:nvPr/>
        </p:nvSpPr>
        <p:spPr>
          <a:xfrm>
            <a:off x="10796587" y="6115468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B1A62A-1251-4E90-952A-47435E48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6190476"/>
            <a:ext cx="1028700" cy="451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F37306-2E69-4A80-99DC-C6E204C5A0BA}"/>
              </a:ext>
            </a:extLst>
          </p:cNvPr>
          <p:cNvSpPr txBox="1"/>
          <p:nvPr/>
        </p:nvSpPr>
        <p:spPr>
          <a:xfrm>
            <a:off x="542850" y="1487698"/>
            <a:ext cx="1084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During the Summer of 2022 the Technology Department had the following network projects: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Replaced 1,300 Access Points around the District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Replaced </a:t>
            </a:r>
            <a:r>
              <a:rPr lang="en-US" sz="2400" dirty="0" err="1">
                <a:solidFill>
                  <a:schemeClr val="bg1"/>
                </a:solidFill>
              </a:rPr>
              <a:t>Smoothwall</a:t>
            </a:r>
            <a:r>
              <a:rPr lang="en-US" sz="2400" dirty="0">
                <a:solidFill>
                  <a:schemeClr val="bg1"/>
                </a:solidFill>
              </a:rPr>
              <a:t> with </a:t>
            </a:r>
            <a:r>
              <a:rPr lang="en-US" sz="2400" dirty="0" err="1">
                <a:solidFill>
                  <a:schemeClr val="bg1"/>
                </a:solidFill>
              </a:rPr>
              <a:t>Linewize</a:t>
            </a:r>
            <a:r>
              <a:rPr lang="en-US" sz="2400" dirty="0">
                <a:solidFill>
                  <a:schemeClr val="bg1"/>
                </a:solidFill>
              </a:rPr>
              <a:t> content filtering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Replaced part of </a:t>
            </a:r>
            <a:r>
              <a:rPr lang="en-US" sz="2400" dirty="0" err="1">
                <a:solidFill>
                  <a:schemeClr val="bg1"/>
                </a:solidFill>
              </a:rPr>
              <a:t>WebManager</a:t>
            </a:r>
            <a:r>
              <a:rPr lang="en-US" sz="2400" dirty="0">
                <a:solidFill>
                  <a:schemeClr val="bg1"/>
                </a:solidFill>
              </a:rPr>
              <a:t> (some of the dependency on Ted custom code)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Pros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Meraki MR32 (1.2Gbps) to Aruba AP-515 (2.69Gbps)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Linewize</a:t>
            </a:r>
            <a:r>
              <a:rPr lang="en-US" sz="2400" dirty="0">
                <a:solidFill>
                  <a:schemeClr val="bg1"/>
                </a:solidFill>
              </a:rPr>
              <a:t> integrated with the login of the device (no Ted code, do not have to remind students to log into </a:t>
            </a:r>
            <a:r>
              <a:rPr lang="en-US" sz="2400" dirty="0" err="1">
                <a:solidFill>
                  <a:schemeClr val="bg1"/>
                </a:solidFill>
              </a:rPr>
              <a:t>Smoothwall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While I am proud of the accomplishments, we know there are issues that need to be addressed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8075-4A7A-B92E-0449-15FD85A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E43D3-85CC-4CF7-40B2-1773F24E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61" y="365125"/>
            <a:ext cx="9430608" cy="6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8075-4A7A-B92E-0449-15FD85A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0655A-DFD2-BF0A-6DFA-8CED5DFD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07" y="1328534"/>
            <a:ext cx="10196586" cy="5164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1F5DF-8343-2363-CE0B-490C686B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21" y="1328534"/>
            <a:ext cx="10302072" cy="51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55283" y="384501"/>
            <a:ext cx="10932180" cy="5384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Internet/</a:t>
            </a:r>
            <a:r>
              <a:rPr lang="en-US" sz="4800" b="1" dirty="0" err="1">
                <a:solidFill>
                  <a:schemeClr val="bg1"/>
                </a:solidFill>
                <a:latin typeface="+mn-lt"/>
              </a:rPr>
              <a:t>Linewize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/Network Tickets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327471-82A5-4D71-8E6E-645C55CF65C2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3C9FDA-B51E-4172-AEC4-D90E6286B585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74AFA2-9273-4E96-9245-9627BCF7D65B}"/>
              </a:ext>
            </a:extLst>
          </p:cNvPr>
          <p:cNvSpPr/>
          <p:nvPr/>
        </p:nvSpPr>
        <p:spPr>
          <a:xfrm>
            <a:off x="10796587" y="6115468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B1A62A-1251-4E90-952A-47435E48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6190476"/>
            <a:ext cx="1028700" cy="451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F37306-2E69-4A80-99DC-C6E204C5A0BA}"/>
              </a:ext>
            </a:extLst>
          </p:cNvPr>
          <p:cNvSpPr txBox="1"/>
          <p:nvPr/>
        </p:nvSpPr>
        <p:spPr>
          <a:xfrm>
            <a:off x="363388" y="1234379"/>
            <a:ext cx="1084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263 Tickets since July 1, 2022 – 7.5% of the 3,553 total tickets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14 are still 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 are waiting on customer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0045-7544-9E7F-D0C7-F4EC9B5A030A}"/>
              </a:ext>
            </a:extLst>
          </p:cNvPr>
          <p:cNvSpPr txBox="1"/>
          <p:nvPr/>
        </p:nvSpPr>
        <p:spPr>
          <a:xfrm>
            <a:off x="994354" y="2503181"/>
            <a:ext cx="4116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North High		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Education Service Center	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West High		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Bryant			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Career Academy		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East High		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West Middle		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V.I.B.E Academy		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East Middle		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Spalding Park		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Loess Hills		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Other			 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Perry Creek		 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North Middle		 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A3177-AD0A-D26C-9DDF-6443F2144C47}"/>
              </a:ext>
            </a:extLst>
          </p:cNvPr>
          <p:cNvSpPr txBox="1"/>
          <p:nvPr/>
        </p:nvSpPr>
        <p:spPr>
          <a:xfrm>
            <a:off x="6096000" y="2445689"/>
            <a:ext cx="4116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Irving			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Harry Hopkins		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Morningside		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Unity			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Liberty		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Hunt		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Leeds		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Boy's &amp; Girl's Home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Private Residence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Nodland</a:t>
            </a:r>
            <a:r>
              <a:rPr lang="en-US" dirty="0">
                <a:solidFill>
                  <a:schemeClr val="bg1"/>
                </a:solidFill>
              </a:rPr>
              <a:t>	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Riverside	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Sunnyside	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Alternative School	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1521E7-72E5-4B8D-6E83-A6D1D0556803}"/>
              </a:ext>
            </a:extLst>
          </p:cNvPr>
          <p:cNvCxnSpPr/>
          <p:nvPr/>
        </p:nvCxnSpPr>
        <p:spPr>
          <a:xfrm flipV="1">
            <a:off x="723187" y="2433317"/>
            <a:ext cx="10135313" cy="10981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5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5801A5C-5908-44E3-8F6C-FB897F962CD1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A8542F-C037-4469-B972-6E0260E6DF92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E98BA3-ABF6-491F-B1BA-FCEF84EA3B20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15D258-AA44-457D-819E-CEAEC5C4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93BFA329-55AD-4DFD-8237-5EBDCB79F709}"/>
              </a:ext>
            </a:extLst>
          </p:cNvPr>
          <p:cNvSpPr txBox="1">
            <a:spLocks/>
          </p:cNvSpPr>
          <p:nvPr/>
        </p:nvSpPr>
        <p:spPr>
          <a:xfrm>
            <a:off x="723897" y="1603644"/>
            <a:ext cx="10734678" cy="35056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BD6E2-C895-4B29-9D48-8A7D885B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6" y="50415"/>
            <a:ext cx="10515600" cy="1036385"/>
          </a:xfrm>
        </p:spPr>
        <p:txBody>
          <a:bodyPr/>
          <a:lstStyle/>
          <a:p>
            <a:r>
              <a:rPr lang="en-US" dirty="0"/>
              <a:t>What all needs to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B6E77-370D-4B2D-966A-99BB7134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914400"/>
            <a:ext cx="10515600" cy="55561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device</a:t>
            </a:r>
          </a:p>
          <a:p>
            <a:pPr lvl="1"/>
            <a:r>
              <a:rPr lang="en-US" dirty="0"/>
              <a:t>The operating system needs to be up to date</a:t>
            </a:r>
          </a:p>
          <a:p>
            <a:pPr lvl="1"/>
            <a:r>
              <a:rPr lang="en-US" dirty="0"/>
              <a:t>The device drivers need to be up to date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Linewize</a:t>
            </a:r>
            <a:r>
              <a:rPr lang="en-US" dirty="0"/>
              <a:t> Authentication Client and logged in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Linewize</a:t>
            </a:r>
            <a:r>
              <a:rPr lang="en-US" dirty="0"/>
              <a:t> Connect Client must be operating (this has basic filtering)</a:t>
            </a:r>
          </a:p>
          <a:p>
            <a:r>
              <a:rPr lang="en-US" dirty="0"/>
              <a:t>Your device needs to connect to the wireless</a:t>
            </a:r>
          </a:p>
          <a:p>
            <a:pPr lvl="1"/>
            <a:r>
              <a:rPr lang="en-US" dirty="0"/>
              <a:t>Needs to find an Access Point (if you move, it can get confused, so disconnecting and connecting might help) </a:t>
            </a:r>
          </a:p>
          <a:p>
            <a:pPr lvl="1"/>
            <a:r>
              <a:rPr lang="en-US" dirty="0"/>
              <a:t>and connect to it (your device must authenticate for security)</a:t>
            </a:r>
          </a:p>
          <a:p>
            <a:r>
              <a:rPr lang="en-US" dirty="0"/>
              <a:t>The Access Point must be connected to the building network</a:t>
            </a:r>
          </a:p>
          <a:p>
            <a:r>
              <a:rPr lang="en-US" dirty="0"/>
              <a:t>The building network must be connected to the District Wide Area Network (WAN) – a fiber optic ring that runs around the city</a:t>
            </a:r>
          </a:p>
          <a:p>
            <a:r>
              <a:rPr lang="en-US" dirty="0"/>
              <a:t>The </a:t>
            </a:r>
            <a:r>
              <a:rPr lang="en-US" dirty="0" err="1"/>
              <a:t>Linewize</a:t>
            </a:r>
            <a:r>
              <a:rPr lang="en-US" dirty="0"/>
              <a:t> ‘appliance’ must be operational</a:t>
            </a:r>
          </a:p>
          <a:p>
            <a:r>
              <a:rPr lang="en-US" dirty="0"/>
              <a:t>The firewall must be operational</a:t>
            </a:r>
          </a:p>
          <a:p>
            <a:r>
              <a:rPr lang="en-US" dirty="0" err="1"/>
              <a:t>Fibercomm’s</a:t>
            </a:r>
            <a:r>
              <a:rPr lang="en-US" dirty="0"/>
              <a:t> Internet connection must be operational</a:t>
            </a:r>
          </a:p>
          <a:p>
            <a:r>
              <a:rPr lang="en-US" dirty="0"/>
              <a:t>Next stop – the </a:t>
            </a:r>
            <a:r>
              <a:rPr lang="en-US" dirty="0" err="1"/>
              <a:t>Linewize</a:t>
            </a:r>
            <a:r>
              <a:rPr lang="en-US" dirty="0"/>
              <a:t> Cloud must check the web site</a:t>
            </a:r>
          </a:p>
          <a:p>
            <a:r>
              <a:rPr lang="en-US" dirty="0"/>
              <a:t>Finally, the web site you are going to must be operational and responding correctly</a:t>
            </a:r>
          </a:p>
        </p:txBody>
      </p:sp>
    </p:spTree>
    <p:extLst>
      <p:ext uri="{BB962C8B-B14F-4D97-AF65-F5344CB8AC3E}">
        <p14:creationId xmlns:p14="http://schemas.microsoft.com/office/powerpoint/2010/main" val="418175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5801A5C-5908-44E3-8F6C-FB897F962CD1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A8542F-C037-4469-B972-6E0260E6DF92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E98BA3-ABF6-491F-B1BA-FCEF84EA3B20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15D258-AA44-457D-819E-CEAEC5C4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93BFA329-55AD-4DFD-8237-5EBDCB79F709}"/>
              </a:ext>
            </a:extLst>
          </p:cNvPr>
          <p:cNvSpPr txBox="1">
            <a:spLocks/>
          </p:cNvSpPr>
          <p:nvPr/>
        </p:nvSpPr>
        <p:spPr>
          <a:xfrm>
            <a:off x="723897" y="1603644"/>
            <a:ext cx="10734678" cy="35056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BD6E2-C895-4B29-9D48-8A7D885B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6" y="50415"/>
            <a:ext cx="10515600" cy="1036385"/>
          </a:xfrm>
        </p:spPr>
        <p:txBody>
          <a:bodyPr/>
          <a:lstStyle/>
          <a:p>
            <a:r>
              <a:rPr lang="en-US" dirty="0"/>
              <a:t>What all needs to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B6E77-370D-4B2D-966A-99BB7134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914400"/>
            <a:ext cx="10515600" cy="55561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device</a:t>
            </a:r>
          </a:p>
          <a:p>
            <a:pPr lvl="1"/>
            <a:r>
              <a:rPr lang="en-US" dirty="0"/>
              <a:t>The operating system needs to be up to date</a:t>
            </a:r>
          </a:p>
          <a:p>
            <a:pPr lvl="1"/>
            <a:r>
              <a:rPr lang="en-US" dirty="0"/>
              <a:t>The device drivers need to be up to date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Linewize</a:t>
            </a:r>
            <a:r>
              <a:rPr lang="en-US" dirty="0"/>
              <a:t> Authentication Client and logged in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Linewize</a:t>
            </a:r>
            <a:r>
              <a:rPr lang="en-US" dirty="0"/>
              <a:t> Connect Client must be operating (this has basic filtering)</a:t>
            </a:r>
          </a:p>
          <a:p>
            <a:r>
              <a:rPr lang="en-US" dirty="0"/>
              <a:t>Your device needs to connect to the wireless</a:t>
            </a:r>
          </a:p>
          <a:p>
            <a:pPr lvl="1"/>
            <a:r>
              <a:rPr lang="en-US" dirty="0"/>
              <a:t>Needs to find an Access Point (if you move, it can get confused, so disconnecting and connecting might help) </a:t>
            </a:r>
          </a:p>
          <a:p>
            <a:pPr lvl="1"/>
            <a:r>
              <a:rPr lang="en-US" dirty="0"/>
              <a:t>and connect to it (your device must authenticate for security)</a:t>
            </a:r>
          </a:p>
          <a:p>
            <a:r>
              <a:rPr lang="en-US" dirty="0">
                <a:highlight>
                  <a:srgbClr val="808080"/>
                </a:highlight>
              </a:rPr>
              <a:t>The Access Point must be connected to the building network</a:t>
            </a:r>
          </a:p>
          <a:p>
            <a:r>
              <a:rPr lang="en-US" dirty="0">
                <a:highlight>
                  <a:srgbClr val="808080"/>
                </a:highlight>
              </a:rPr>
              <a:t>The building network must be connected to the District Wide Area Network (WAN) – a fiber optic ring that runs around the city</a:t>
            </a:r>
          </a:p>
          <a:p>
            <a:r>
              <a:rPr lang="en-US" dirty="0">
                <a:highlight>
                  <a:srgbClr val="808080"/>
                </a:highlight>
              </a:rPr>
              <a:t>The </a:t>
            </a:r>
            <a:r>
              <a:rPr lang="en-US" dirty="0" err="1">
                <a:highlight>
                  <a:srgbClr val="808080"/>
                </a:highlight>
              </a:rPr>
              <a:t>Linewize</a:t>
            </a:r>
            <a:r>
              <a:rPr lang="en-US" dirty="0">
                <a:highlight>
                  <a:srgbClr val="808080"/>
                </a:highlight>
              </a:rPr>
              <a:t> ‘appliance’ must be operational</a:t>
            </a:r>
          </a:p>
          <a:p>
            <a:r>
              <a:rPr lang="en-US" dirty="0">
                <a:highlight>
                  <a:srgbClr val="808080"/>
                </a:highlight>
              </a:rPr>
              <a:t>The firewall must be operational</a:t>
            </a:r>
          </a:p>
          <a:p>
            <a:r>
              <a:rPr lang="en-US" dirty="0" err="1">
                <a:highlight>
                  <a:srgbClr val="808080"/>
                </a:highlight>
              </a:rPr>
              <a:t>Fibercomm’s</a:t>
            </a:r>
            <a:r>
              <a:rPr lang="en-US" dirty="0">
                <a:highlight>
                  <a:srgbClr val="808080"/>
                </a:highlight>
              </a:rPr>
              <a:t> Internet connection must be operational</a:t>
            </a:r>
          </a:p>
          <a:p>
            <a:r>
              <a:rPr lang="en-US" dirty="0"/>
              <a:t>Next stop – the </a:t>
            </a:r>
            <a:r>
              <a:rPr lang="en-US" dirty="0" err="1"/>
              <a:t>Linewize</a:t>
            </a:r>
            <a:r>
              <a:rPr lang="en-US" dirty="0"/>
              <a:t> Cloud must check the web site</a:t>
            </a:r>
          </a:p>
          <a:p>
            <a:r>
              <a:rPr lang="en-US" dirty="0"/>
              <a:t>Finally, the web site you are going to must be operational and responding correctly</a:t>
            </a:r>
          </a:p>
        </p:txBody>
      </p:sp>
    </p:spTree>
    <p:extLst>
      <p:ext uri="{BB962C8B-B14F-4D97-AF65-F5344CB8AC3E}">
        <p14:creationId xmlns:p14="http://schemas.microsoft.com/office/powerpoint/2010/main" val="176094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5801A5C-5908-44E3-8F6C-FB897F962CD1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A8542F-C037-4469-B972-6E0260E6DF92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E98BA3-ABF6-491F-B1BA-FCEF84EA3B20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15D258-AA44-457D-819E-CEAEC5C4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93BFA329-55AD-4DFD-8237-5EBDCB79F709}"/>
              </a:ext>
            </a:extLst>
          </p:cNvPr>
          <p:cNvSpPr txBox="1">
            <a:spLocks/>
          </p:cNvSpPr>
          <p:nvPr/>
        </p:nvSpPr>
        <p:spPr>
          <a:xfrm>
            <a:off x="723897" y="1603644"/>
            <a:ext cx="10734678" cy="35056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BD6E2-C895-4B29-9D48-8A7D885B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6" y="50415"/>
            <a:ext cx="10515600" cy="1036385"/>
          </a:xfrm>
        </p:spPr>
        <p:txBody>
          <a:bodyPr/>
          <a:lstStyle/>
          <a:p>
            <a:r>
              <a:rPr lang="en-US" dirty="0"/>
              <a:t>Where have our challenges been?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B6E77-370D-4B2D-966A-99BB7134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914400"/>
            <a:ext cx="10515600" cy="55561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Getting updates installed on the devices</a:t>
            </a:r>
          </a:p>
          <a:p>
            <a:r>
              <a:rPr lang="en-US" dirty="0" err="1"/>
              <a:t>Linewize</a:t>
            </a:r>
            <a:r>
              <a:rPr lang="en-US" dirty="0"/>
              <a:t> issues:</a:t>
            </a:r>
          </a:p>
          <a:p>
            <a:pPr lvl="1"/>
            <a:r>
              <a:rPr lang="en-US" dirty="0"/>
              <a:t>Their Authentication Server ran out of gas in the first week of school</a:t>
            </a:r>
          </a:p>
          <a:p>
            <a:pPr lvl="1"/>
            <a:r>
              <a:rPr lang="en-US" dirty="0" err="1"/>
              <a:t>Linewize</a:t>
            </a:r>
            <a:r>
              <a:rPr lang="en-US" dirty="0"/>
              <a:t> had a bug where they were not able to determine what group a user was in</a:t>
            </a:r>
          </a:p>
          <a:p>
            <a:pPr lvl="1"/>
            <a:r>
              <a:rPr lang="en-US" dirty="0"/>
              <a:t>We are currently having trouble with their cloud-based Verdict services (determining whether the site is appropriate or not)</a:t>
            </a:r>
          </a:p>
          <a:p>
            <a:pPr lvl="1"/>
            <a:r>
              <a:rPr lang="en-US" dirty="0"/>
              <a:t>This causes filtering to go to the CIPA default (required by law to filter)</a:t>
            </a:r>
          </a:p>
          <a:p>
            <a:r>
              <a:rPr lang="en-US" dirty="0"/>
              <a:t>Wireless Issues</a:t>
            </a:r>
          </a:p>
          <a:p>
            <a:pPr lvl="1"/>
            <a:r>
              <a:rPr lang="en-US" dirty="0"/>
              <a:t>Tuning of the wireless access points – getting the radio waves to work together and not against each other</a:t>
            </a:r>
          </a:p>
          <a:p>
            <a:pPr lvl="1"/>
            <a:r>
              <a:rPr lang="en-US" dirty="0"/>
              <a:t>Updating wireless drivers on laptops so they better communicate with access points</a:t>
            </a:r>
          </a:p>
          <a:p>
            <a:r>
              <a:rPr lang="en-US" dirty="0"/>
              <a:t>Cloud-based Applications</a:t>
            </a:r>
          </a:p>
          <a:p>
            <a:pPr lvl="1"/>
            <a:r>
              <a:rPr lang="en-US" dirty="0"/>
              <a:t>We have experienced some services (Lexia, </a:t>
            </a:r>
            <a:r>
              <a:rPr lang="en-US" dirty="0" err="1"/>
              <a:t>SeeSaw</a:t>
            </a:r>
            <a:r>
              <a:rPr lang="en-US" dirty="0"/>
              <a:t>, </a:t>
            </a:r>
            <a:r>
              <a:rPr lang="en-US" dirty="0" err="1"/>
              <a:t>NearPod</a:t>
            </a:r>
            <a:r>
              <a:rPr lang="en-US" dirty="0"/>
              <a:t>) having ‘start of the school year’ issues</a:t>
            </a:r>
          </a:p>
          <a:p>
            <a:r>
              <a:rPr lang="en-US" dirty="0"/>
              <a:t>New Curriculum Content and New Assessment Systems</a:t>
            </a:r>
          </a:p>
          <a:p>
            <a:pPr lvl="1"/>
            <a:r>
              <a:rPr lang="en-US" dirty="0"/>
              <a:t>Setting up the new authentication and class rostering </a:t>
            </a:r>
          </a:p>
        </p:txBody>
      </p:sp>
    </p:spTree>
    <p:extLst>
      <p:ext uri="{BB962C8B-B14F-4D97-AF65-F5344CB8AC3E}">
        <p14:creationId xmlns:p14="http://schemas.microsoft.com/office/powerpoint/2010/main" val="190926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056B-F98E-B4A2-7818-9238BC0C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7335-752A-FF1D-FBDE-F8388030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Restart (not shutdown and start) your device every day or two</a:t>
            </a:r>
          </a:p>
          <a:p>
            <a:r>
              <a:rPr lang="en-US" dirty="0"/>
              <a:t>Turn off and on your wireless services </a:t>
            </a:r>
          </a:p>
          <a:p>
            <a:r>
              <a:rPr lang="en-US" dirty="0"/>
              <a:t>If you have a lot of tabs open, close the browser and open back up… and close tabs</a:t>
            </a:r>
          </a:p>
          <a:p>
            <a:r>
              <a:rPr lang="en-US" dirty="0"/>
              <a:t>Try other sites to see if it is a particular site issue</a:t>
            </a:r>
          </a:p>
          <a:p>
            <a:r>
              <a:rPr lang="en-US" dirty="0"/>
              <a:t>Try another browser</a:t>
            </a:r>
          </a:p>
          <a:p>
            <a:r>
              <a:rPr lang="en-US" dirty="0"/>
              <a:t>Clear your browser cache</a:t>
            </a:r>
          </a:p>
          <a:p>
            <a:pPr lvl="1"/>
            <a:r>
              <a:rPr lang="en-US" dirty="0"/>
              <a:t>Chrome </a:t>
            </a:r>
            <a:r>
              <a:rPr lang="en-US" b="1" dirty="0">
                <a:solidFill>
                  <a:srgbClr val="0070C0"/>
                </a:solidFill>
              </a:rPr>
              <a:t>https://sccsd.freshdesk.com/a/solutions/articles/11000115234?portalId=1000013317</a:t>
            </a:r>
          </a:p>
          <a:p>
            <a:pPr lvl="1"/>
            <a:r>
              <a:rPr lang="en-US" dirty="0"/>
              <a:t>Firefox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https://sccsd.freshdesk.com/a/solutions/articles/11000114863?portalId=1000013317</a:t>
            </a:r>
          </a:p>
          <a:p>
            <a:r>
              <a:rPr lang="en-US" dirty="0"/>
              <a:t>Perform Windows Updates and Check Microsoft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https://sccsd.freshdesk.com/a/solutions/articles/11000094989?portalId=1000013317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6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CSD">
      <a:dk1>
        <a:srgbClr val="007367"/>
      </a:dk1>
      <a:lt1>
        <a:srgbClr val="FFFFFF"/>
      </a:lt1>
      <a:dk2>
        <a:srgbClr val="000000"/>
      </a:dk2>
      <a:lt2>
        <a:srgbClr val="FFFFFF"/>
      </a:lt2>
      <a:accent1>
        <a:srgbClr val="007367"/>
      </a:accent1>
      <a:accent2>
        <a:srgbClr val="DE9252"/>
      </a:accent2>
      <a:accent3>
        <a:srgbClr val="862633"/>
      </a:accent3>
      <a:accent4>
        <a:srgbClr val="1E1A34"/>
      </a:accent4>
      <a:accent5>
        <a:srgbClr val="BF9474"/>
      </a:accent5>
      <a:accent6>
        <a:srgbClr val="7C6992"/>
      </a:accent6>
      <a:hlink>
        <a:srgbClr val="FFFFFF"/>
      </a:hlink>
      <a:folHlink>
        <a:srgbClr val="DE9252"/>
      </a:folHlink>
    </a:clrScheme>
    <a:fontScheme name="SCCS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7606835-2534-4c5b-a021-37ef80a4e22c" xsi:nil="true"/>
    <Templates xmlns="07606835-2534-4c5b-a021-37ef80a4e22c" xsi:nil="true"/>
    <Has_Teacher_Only_SectionGroup xmlns="07606835-2534-4c5b-a021-37ef80a4e22c" xsi:nil="true"/>
    <DefaultSectionNames xmlns="07606835-2534-4c5b-a021-37ef80a4e22c" xsi:nil="true"/>
    <Invited_Teachers xmlns="07606835-2534-4c5b-a021-37ef80a4e22c" xsi:nil="true"/>
    <IsNotebookLocked xmlns="07606835-2534-4c5b-a021-37ef80a4e22c" xsi:nil="true"/>
    <Teachers xmlns="07606835-2534-4c5b-a021-37ef80a4e22c">
      <UserInfo>
        <DisplayName/>
        <AccountId xsi:nil="true"/>
        <AccountType/>
      </UserInfo>
    </Teachers>
    <Distribution_Groups xmlns="07606835-2534-4c5b-a021-37ef80a4e22c" xsi:nil="true"/>
    <Self_Registration_Enabled xmlns="07606835-2534-4c5b-a021-37ef80a4e22c" xsi:nil="true"/>
    <LMS_Mappings xmlns="07606835-2534-4c5b-a021-37ef80a4e22c" xsi:nil="true"/>
    <Invited_Students xmlns="07606835-2534-4c5b-a021-37ef80a4e22c" xsi:nil="true"/>
    <CultureName xmlns="07606835-2534-4c5b-a021-37ef80a4e22c" xsi:nil="true"/>
    <Students xmlns="07606835-2534-4c5b-a021-37ef80a4e22c">
      <UserInfo>
        <DisplayName/>
        <AccountId xsi:nil="true"/>
        <AccountType/>
      </UserInfo>
    </Students>
    <TeamsChannelId xmlns="07606835-2534-4c5b-a021-37ef80a4e22c" xsi:nil="true"/>
    <FolderType xmlns="07606835-2534-4c5b-a021-37ef80a4e22c" xsi:nil="true"/>
    <Is_Collaboration_Space_Locked xmlns="07606835-2534-4c5b-a021-37ef80a4e22c" xsi:nil="true"/>
    <AppVersion xmlns="07606835-2534-4c5b-a021-37ef80a4e22c" xsi:nil="true"/>
    <Owner xmlns="07606835-2534-4c5b-a021-37ef80a4e22c">
      <UserInfo>
        <DisplayName/>
        <AccountId xsi:nil="true"/>
        <AccountType/>
      </UserInfo>
    </Owner>
    <Student_Groups xmlns="07606835-2534-4c5b-a021-37ef80a4e22c">
      <UserInfo>
        <DisplayName/>
        <AccountId xsi:nil="true"/>
        <AccountType/>
      </UserInfo>
    </Student_Groups>
    <Math_Settings xmlns="07606835-2534-4c5b-a021-37ef80a4e2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477DE06D8454DAE74E1CE6B745DE4" ma:contentTypeVersion="34" ma:contentTypeDescription="Create a new document." ma:contentTypeScope="" ma:versionID="64e4029d76fd52caa70b955b78ce0781">
  <xsd:schema xmlns:xsd="http://www.w3.org/2001/XMLSchema" xmlns:xs="http://www.w3.org/2001/XMLSchema" xmlns:p="http://schemas.microsoft.com/office/2006/metadata/properties" xmlns:ns3="07606835-2534-4c5b-a021-37ef80a4e22c" xmlns:ns4="e80ddcb7-5d48-42b1-a89d-f5eebb7f9e02" targetNamespace="http://schemas.microsoft.com/office/2006/metadata/properties" ma:root="true" ma:fieldsID="a7c1451e2fa13c7218e17242c0a08e44" ns3:_="" ns4:_="">
    <xsd:import namespace="07606835-2534-4c5b-a021-37ef80a4e22c"/>
    <xsd:import namespace="e80ddcb7-5d48-42b1-a89d-f5eebb7f9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06835-2534-4c5b-a021-37ef80a4e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ddcb7-5d48-42b1-a89d-f5eebb7f9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5F11F-2305-434D-8566-DF472ADA1E59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80ddcb7-5d48-42b1-a89d-f5eebb7f9e02"/>
    <ds:schemaRef ds:uri="07606835-2534-4c5b-a021-37ef80a4e22c"/>
  </ds:schemaRefs>
</ds:datastoreItem>
</file>

<file path=customXml/itemProps2.xml><?xml version="1.0" encoding="utf-8"?>
<ds:datastoreItem xmlns:ds="http://schemas.openxmlformats.org/officeDocument/2006/customXml" ds:itemID="{6D06EDB7-AEF9-47D6-B744-BDED68E9D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D5B00-63D2-4787-BDA4-20495E1AF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606835-2534-4c5b-a021-37ef80a4e22c"/>
    <ds:schemaRef ds:uri="e80ddcb7-5d48-42b1-a89d-f5eebb7f9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2226</TotalTime>
  <Words>1022</Words>
  <Application>Microsoft Office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2022 Fall Network Challenges</vt:lpstr>
      <vt:lpstr>PowerPoint Presentation</vt:lpstr>
      <vt:lpstr>Tools</vt:lpstr>
      <vt:lpstr>Tools</vt:lpstr>
      <vt:lpstr>PowerPoint Presentation</vt:lpstr>
      <vt:lpstr>What all needs to work?</vt:lpstr>
      <vt:lpstr>What all needs to work?</vt:lpstr>
      <vt:lpstr>Where have our challenges been?</vt:lpstr>
      <vt:lpstr>What can you try?</vt:lpstr>
      <vt:lpstr>If all else fails – enter a ticket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PRITCHARD, JOHN</dc:creator>
  <cp:lastModifiedBy>John Pritchard</cp:lastModifiedBy>
  <cp:revision>280</cp:revision>
  <dcterms:created xsi:type="dcterms:W3CDTF">2019-12-03T21:57:09Z</dcterms:created>
  <dcterms:modified xsi:type="dcterms:W3CDTF">2022-09-13T19:15:03Z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0x010100D77477DE06D8454DAE74E1CE6B745DE4</vt:lpwstr>
  </property>
</Properties>
</file>