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43"/>
  </p:notesMasterIdLst>
  <p:sldIdLst>
    <p:sldId id="257" r:id="rId6"/>
    <p:sldId id="271" r:id="rId7"/>
    <p:sldId id="272" r:id="rId8"/>
    <p:sldId id="304" r:id="rId9"/>
    <p:sldId id="320" r:id="rId10"/>
    <p:sldId id="307" r:id="rId11"/>
    <p:sldId id="308" r:id="rId12"/>
    <p:sldId id="309" r:id="rId13"/>
    <p:sldId id="270" r:id="rId14"/>
    <p:sldId id="305" r:id="rId15"/>
    <p:sldId id="265" r:id="rId16"/>
    <p:sldId id="300" r:id="rId17"/>
    <p:sldId id="301" r:id="rId18"/>
    <p:sldId id="302" r:id="rId19"/>
    <p:sldId id="303" r:id="rId20"/>
    <p:sldId id="311" r:id="rId21"/>
    <p:sldId id="310" r:id="rId22"/>
    <p:sldId id="312" r:id="rId23"/>
    <p:sldId id="313" r:id="rId24"/>
    <p:sldId id="324" r:id="rId25"/>
    <p:sldId id="325" r:id="rId26"/>
    <p:sldId id="323" r:id="rId27"/>
    <p:sldId id="326" r:id="rId28"/>
    <p:sldId id="329" r:id="rId29"/>
    <p:sldId id="327" r:id="rId30"/>
    <p:sldId id="328" r:id="rId31"/>
    <p:sldId id="330" r:id="rId32"/>
    <p:sldId id="314" r:id="rId33"/>
    <p:sldId id="331" r:id="rId34"/>
    <p:sldId id="316" r:id="rId35"/>
    <p:sldId id="315" r:id="rId36"/>
    <p:sldId id="317" r:id="rId37"/>
    <p:sldId id="318" r:id="rId38"/>
    <p:sldId id="319" r:id="rId39"/>
    <p:sldId id="322" r:id="rId40"/>
    <p:sldId id="258" r:id="rId41"/>
    <p:sldId id="32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BC23-D6E7-4BC1-838D-40ADCF30476F}" type="datetimeFigureOut">
              <a:rPr lang="en-US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678C4-12E3-4C9B-82E7-0FEFAFA9A3B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This title slide is for District presentations only. Building staff should select their respective title slide and remove the others, including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E043A-C923-47DB-A85D-C0737E6053F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6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2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0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0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4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320F-1303-423D-B07E-5F790FF23DDA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4147-B433-42EA-9CB6-9EA4679D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2" y="828054"/>
            <a:ext cx="11344275" cy="916053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7367"/>
                </a:solidFill>
                <a:latin typeface="+mn-lt"/>
              </a:rPr>
              <a:t>New Teacher Orientation</a:t>
            </a:r>
            <a:endParaRPr lang="en-US" sz="7200" dirty="0">
              <a:solidFill>
                <a:srgbClr val="00736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22149"/>
            <a:ext cx="9144000" cy="1506851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97999B"/>
                </a:solidFill>
              </a:rPr>
              <a:t>Technology by Level</a:t>
            </a:r>
          </a:p>
          <a:p>
            <a:r>
              <a:rPr lang="en-US" sz="3600" b="1" dirty="0">
                <a:solidFill>
                  <a:srgbClr val="97999B"/>
                </a:solidFill>
              </a:rPr>
              <a:t>Elementary and Preschool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237333"/>
            <a:ext cx="9144000" cy="83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Matt Pointer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Information Systems Administrator (Infinite Campus Grade Book Guy)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Sioux City Community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322124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843C539-0F86-4D8B-9A4E-60ABBEE35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3210" y="2958573"/>
            <a:ext cx="6957050" cy="3231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cs typeface="Calibri"/>
              </a:rPr>
              <a:t>Two sides – Instruction vs. Campus Tools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C49D49-5C48-4523-B02F-E218F820E5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2741" y="3783435"/>
            <a:ext cx="3476417" cy="2582394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F4E94-9AB2-46B4-8458-042E31350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210" y="1027733"/>
            <a:ext cx="4311755" cy="17546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CB7983-F1AC-4890-AEFC-C8EB5B3C9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42" y="1016864"/>
            <a:ext cx="3438198" cy="25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1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2711" y="494882"/>
            <a:ext cx="6886578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Bullet Points - Title Here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99089" y="295836"/>
            <a:ext cx="4383335" cy="59036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367"/>
                </a:solidFill>
                <a:latin typeface="+mn-lt"/>
              </a:rPr>
              <a:t>In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Taking Attendance </a:t>
            </a:r>
            <a:r>
              <a:rPr lang="en-US" sz="2000" b="1" u="sng" dirty="0">
                <a:solidFill>
                  <a:srgbClr val="007367"/>
                </a:solidFill>
                <a:latin typeface="+mn-lt"/>
              </a:rPr>
              <a:t>TODAY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the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Enter the Lunch Count</a:t>
            </a:r>
            <a:endParaRPr lang="en-US" sz="100" dirty="0">
              <a:solidFill>
                <a:srgbClr val="00736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rgbClr val="007367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Enter Adult Count</a:t>
            </a:r>
          </a:p>
          <a:p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Attendance defaults to present, so if everyone is present then click save. </a:t>
            </a:r>
          </a:p>
          <a:p>
            <a:r>
              <a:rPr lang="en-US" sz="2000" dirty="0">
                <a:solidFill>
                  <a:srgbClr val="007367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Otherwise click A for Absent or T for Tardy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Optional: Enter a comment for A or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</a:t>
            </a:r>
            <a:r>
              <a:rPr lang="en-US" sz="2000" b="1" dirty="0">
                <a:solidFill>
                  <a:srgbClr val="007367"/>
                </a:solidFill>
              </a:rPr>
              <a:t>SAVE</a:t>
            </a:r>
          </a:p>
          <a:p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Attendance thru Control Center or Seating Charts are not covered in this session.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Attendance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25FC6-8FFF-49AB-A392-AD318E226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48" y="1109461"/>
            <a:ext cx="6793366" cy="52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38141B-973C-4208-9923-2F5F96F2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744" y="1166023"/>
            <a:ext cx="6335778" cy="184498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652711" y="494882"/>
            <a:ext cx="6886578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Bullet Points - Title Here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5223" y="1171574"/>
            <a:ext cx="4934309" cy="49395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Navigate to Instruction side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Grade Book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Select the Term – Q1, Q2, Q3, Q4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Section = Subject i.e. Math, Reading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Task = Standards (standards look similar)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the ADD button</a:t>
            </a:r>
            <a:r>
              <a:rPr lang="en-US" sz="100" dirty="0">
                <a:solidFill>
                  <a:srgbClr val="007367"/>
                </a:solidFill>
              </a:rPr>
              <a:t> </a:t>
            </a:r>
            <a:endParaRPr lang="en-US" sz="1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Option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5" y="368159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7367"/>
                </a:solidFill>
              </a:rPr>
              <a:t>How to Add a New Assignment/Assessment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3F601-6CC3-48EB-A053-B0348B38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05" y="3095215"/>
            <a:ext cx="6044717" cy="33115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567D491-990F-449F-8E02-331E1EDC57AF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FCA46B-F060-4847-86B6-56E5E5A7670E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65874ED-470B-4A6B-BD64-F0A9ED0AF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2711" y="494882"/>
            <a:ext cx="6886578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chemeClr val="bg1"/>
                </a:solidFill>
                <a:latin typeface="+mn-lt"/>
              </a:rPr>
              <a:t>Bulle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 Points - Title Here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5223" y="1171574"/>
            <a:ext cx="4934309" cy="49395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Type</a:t>
            </a:r>
            <a:r>
              <a:rPr lang="en-US" sz="2000" dirty="0">
                <a:solidFill>
                  <a:srgbClr val="007367"/>
                </a:solidFill>
                <a:latin typeface="+mn-lt"/>
              </a:rPr>
              <a:t> Title for the Assignment/Assessment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Dates </a:t>
            </a:r>
            <a:r>
              <a:rPr lang="en-US" sz="2000" dirty="0">
                <a:solidFill>
                  <a:srgbClr val="007367"/>
                </a:solidFill>
                <a:latin typeface="+mn-lt"/>
              </a:rPr>
              <a:t>are they in the correct quarter? </a:t>
            </a:r>
          </a:p>
          <a:p>
            <a:r>
              <a:rPr lang="en-US" sz="2000" dirty="0">
                <a:solidFill>
                  <a:srgbClr val="007367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Abbreviation is auto populated, you are welcome to change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Category – Formative or Summative</a:t>
            </a:r>
            <a:endParaRPr lang="en-US" sz="1800" dirty="0">
              <a:solidFill>
                <a:srgbClr val="007367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7367"/>
                </a:solidFill>
              </a:rPr>
              <a:t>Formative = practice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7367"/>
                </a:solidFill>
              </a:rPr>
              <a:t>Summative = Assessment (Report Card Grade)</a:t>
            </a:r>
          </a:p>
          <a:p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Standard defaults to the one you are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Keep Scoring type on Rubric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SAVE!!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After saving you can add sections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Option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5" y="368159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Add Assignment/Assessment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5207000" y="5744154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5257943" y="580379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00" y="5885570"/>
            <a:ext cx="1028700" cy="45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97F48E-5346-4DA9-8A84-B79D719A78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20" y="0"/>
            <a:ext cx="5132705" cy="64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2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119A569-6AF2-4BA3-8BE1-D71E7D7F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79" y="3495552"/>
            <a:ext cx="4681738" cy="286756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652711" y="494882"/>
            <a:ext cx="6886578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chemeClr val="bg1"/>
                </a:solidFill>
                <a:latin typeface="+mn-lt"/>
              </a:rPr>
              <a:t>Bllasdfsadfkj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;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0451" y="1350430"/>
            <a:ext cx="5525549" cy="47606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Adding more sections to the Assignment can save you some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If you are a teachers with multiple sections of the same subject for example Art, Music, or PE. Or I have 2 math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Once you click Save on the assignment, the Add/edit button will appear so you can add sections, but not before you click save.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Add/Edit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If you have 3 sections of 1</a:t>
            </a:r>
            <a:r>
              <a:rPr lang="en-US" sz="2000" baseline="30000" dirty="0">
                <a:solidFill>
                  <a:srgbClr val="007367"/>
                </a:solidFill>
                <a:latin typeface="+mn-lt"/>
              </a:rPr>
              <a:t>st</a:t>
            </a:r>
            <a:r>
              <a:rPr lang="en-US" sz="2000" dirty="0">
                <a:solidFill>
                  <a:srgbClr val="007367"/>
                </a:solidFill>
                <a:latin typeface="+mn-lt"/>
              </a:rPr>
              <a:t> grade PE then you can add the other 2 sections to the current one you are in.  Thus entering one assignment rather then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Option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7367"/>
                </a:solidFill>
              </a:rPr>
              <a:t>Add Sections to Assignment/Assessment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281B00-6AEC-4634-83B7-5FF9E13AB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622" y="1274626"/>
            <a:ext cx="4572500" cy="20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2711" y="494882"/>
            <a:ext cx="6886578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chemeClr val="bg1"/>
                </a:solidFill>
                <a:latin typeface="+mn-lt"/>
              </a:rPr>
              <a:t>Bllasdfsadfkj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;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6887" y="1171574"/>
            <a:ext cx="4383335" cy="49395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Speaking and Listening Standard(s) are under the Reading subject.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Behavior and Work Habits are under the Homeroom AM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367"/>
                </a:solidFill>
              </a:rPr>
              <a:t>NOTE: </a:t>
            </a:r>
            <a:r>
              <a:rPr lang="en-US" sz="2000" dirty="0">
                <a:solidFill>
                  <a:srgbClr val="007367"/>
                </a:solidFill>
              </a:rPr>
              <a:t>some standards are similar in wording, so double check that you are in the correct standard for that quarter.  Pacing Guide will help.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Grading scale is 1-6 (6 is highest)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1-3 Not Proficient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4-6 Proficient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Option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7367"/>
                </a:solidFill>
              </a:rPr>
              <a:t>Standards Misc.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33A9B-73C7-4423-886B-FB7A1F54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443" y="1272419"/>
            <a:ext cx="6121982" cy="1913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F5A81-DA37-4F51-87D3-9D604C0E9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651" y="3452902"/>
            <a:ext cx="5711502" cy="22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1608F4-0877-4444-9D40-3C118B0D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90889"/>
            <a:ext cx="11353800" cy="528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Sample IC Grade Book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D602A2-2FDB-4E91-A8FB-1D5DFD689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5" y="1016381"/>
            <a:ext cx="11275940" cy="5393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Sample IC Grade Book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Contact information for a student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0015CA-F992-467C-A922-A604102D5D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4224" y="1109734"/>
            <a:ext cx="4435214" cy="5221368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F4A9AD-AE2F-4206-8EFF-DB6FEBB4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05" y="1105318"/>
            <a:ext cx="4435214" cy="51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D6A28-41B4-47D6-B8B0-4F1DEF1497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3158" y="981511"/>
            <a:ext cx="9764686" cy="544701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Roster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2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14DC-81FA-476C-AC2F-8B008533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"/>
              </a:rPr>
              <a:t>New Teacher Orientation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Infinite Campus Summary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6D20-0E37-4042-B9DA-692094B85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02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How to get to Infinite Campus Grade Book</a:t>
            </a:r>
          </a:p>
          <a:p>
            <a:r>
              <a:rPr lang="en-US" dirty="0">
                <a:cs typeface="Calibri"/>
              </a:rPr>
              <a:t>Navigation between the 2 side of Infinite Campus (IC)</a:t>
            </a:r>
          </a:p>
          <a:p>
            <a:r>
              <a:rPr lang="en-US" dirty="0">
                <a:ea typeface="+mn-lt"/>
                <a:cs typeface="+mn-lt"/>
              </a:rPr>
              <a:t>Attendance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Add a new Assignment or Assessment</a:t>
            </a:r>
          </a:p>
          <a:p>
            <a:r>
              <a:rPr lang="en-US" dirty="0">
                <a:cs typeface="Calibri"/>
              </a:rPr>
              <a:t>Contact information for students</a:t>
            </a:r>
          </a:p>
          <a:p>
            <a:r>
              <a:rPr lang="en-US" dirty="0">
                <a:cs typeface="Calibri"/>
              </a:rPr>
              <a:t>Roster - Flags</a:t>
            </a:r>
          </a:p>
          <a:p>
            <a:r>
              <a:rPr lang="en-US" dirty="0">
                <a:cs typeface="Calibri"/>
              </a:rPr>
              <a:t>Message Center - Email students/parents</a:t>
            </a:r>
          </a:p>
          <a:p>
            <a:r>
              <a:rPr lang="en-US" dirty="0">
                <a:cs typeface="Calibri"/>
              </a:rPr>
              <a:t>Parent/Student Portals</a:t>
            </a:r>
          </a:p>
          <a:p>
            <a:r>
              <a:rPr lang="en-US" dirty="0">
                <a:cs typeface="Calibri"/>
              </a:rPr>
              <a:t>Reports i.e. Report Cards </a:t>
            </a:r>
          </a:p>
          <a:p>
            <a:r>
              <a:rPr lang="en-US" dirty="0">
                <a:cs typeface="Calibri"/>
              </a:rPr>
              <a:t>Assessment Area – Gold, Fast, ISASP </a:t>
            </a:r>
          </a:p>
          <a:p>
            <a:r>
              <a:rPr lang="en-US" dirty="0">
                <a:cs typeface="Calibri"/>
              </a:rPr>
              <a:t>Next Clever with Ashley Wheat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7031D6-608A-4B38-ADCE-FE464D32701E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CFAE0-F04C-4771-A951-B955BFAC9951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1F05A8-177E-4D12-8A18-948C9395627B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A4D93AC-8C13-4A58-8DDE-0509F67B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A9C80-7C15-4915-9AA9-FAEE9F34B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44" y="2395648"/>
            <a:ext cx="9020970" cy="34696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93080" y="653489"/>
            <a:ext cx="5289345" cy="148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Message Center has notifications for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To email a student or Parents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Message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New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Message Center - Email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0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CA9F84-C1D8-4E9E-9126-0B4D49D7F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88" y="1079334"/>
            <a:ext cx="6568842" cy="53000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92785" y="2835478"/>
            <a:ext cx="6832527" cy="26173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Message type should be Class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Choose the Delivery Devices you can do just one or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Email will send to the student/parent email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Inbox will send to the portal for the student or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Message Center - Email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8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D6B60-B1D6-438E-AD5D-CE0D382D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241978"/>
            <a:ext cx="8336774" cy="50953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07853" y="1392571"/>
            <a:ext cx="5574571" cy="4102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Type a subject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You can add an attachment</a:t>
            </a:r>
            <a:endParaRPr lang="en-US" sz="100" dirty="0">
              <a:solidFill>
                <a:srgbClr val="00736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rgbClr val="007367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Type the body of the message</a:t>
            </a:r>
          </a:p>
          <a:p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The green “F” can be used to create a form 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This email address is not monitored, so include a line with your email address so the parents can reply back to you.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TEST and enter your email address to see what the email message looks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</a:t>
            </a:r>
            <a:r>
              <a:rPr lang="en-US" sz="2000" b="1" dirty="0">
                <a:solidFill>
                  <a:srgbClr val="007367"/>
                </a:solidFill>
              </a:rPr>
              <a:t>NEXT</a:t>
            </a:r>
          </a:p>
          <a:p>
            <a:endParaRPr lang="en-US" sz="2000" dirty="0">
              <a:solidFill>
                <a:srgbClr val="00736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Message Center - Email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8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1" y="1392571"/>
            <a:ext cx="5686424" cy="4102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Do you want to mass mail or just specific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All recipients from section – means you want all people related to the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736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rgbClr val="007367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Select the Homeroom and you should get everyone.</a:t>
            </a:r>
          </a:p>
          <a:p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Do you want students or Parents or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</a:t>
            </a:r>
            <a:r>
              <a:rPr lang="en-US" sz="2000" b="1" dirty="0">
                <a:solidFill>
                  <a:srgbClr val="007367"/>
                </a:solidFill>
              </a:rPr>
              <a:t>NEXT</a:t>
            </a:r>
          </a:p>
          <a:p>
            <a:endParaRPr lang="en-US" sz="2000" dirty="0">
              <a:solidFill>
                <a:srgbClr val="00736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Message Center – Email to Whole Class/Parents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583CE-F5DF-4CB3-A041-4A02C93B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60" y="1157620"/>
            <a:ext cx="4224529" cy="48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5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8F69D-C148-4B51-AAA5-32038BD7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90" y="1210275"/>
            <a:ext cx="8355073" cy="50925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21585" y="2214694"/>
            <a:ext cx="4760840" cy="32800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Here is the message being sent and to whom it is 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736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rgbClr val="007367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You can review the recipients in detail by clicking the Review Recipients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</a:t>
            </a:r>
            <a:r>
              <a:rPr lang="en-US" sz="2000" b="1" dirty="0">
                <a:solidFill>
                  <a:srgbClr val="007367"/>
                </a:solidFill>
              </a:rPr>
              <a:t>SEND</a:t>
            </a:r>
          </a:p>
          <a:p>
            <a:endParaRPr lang="en-US" sz="2000" dirty="0">
              <a:solidFill>
                <a:srgbClr val="00736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Message Center – Email to Whole Class/Parents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4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509857" y="1392571"/>
            <a:ext cx="5272567" cy="4102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on Specific recipients from section(s)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Choose the student’s contacts (parents)</a:t>
            </a:r>
            <a:endParaRPr lang="en-US" sz="1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Add for the ones you want to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Contacts will show in the Recipient Column</a:t>
            </a:r>
          </a:p>
          <a:p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</a:t>
            </a:r>
            <a:r>
              <a:rPr lang="en-US" sz="2000" b="1" dirty="0">
                <a:solidFill>
                  <a:srgbClr val="007367"/>
                </a:solidFill>
              </a:rPr>
              <a:t>NEXT</a:t>
            </a:r>
          </a:p>
          <a:p>
            <a:endParaRPr lang="en-US" sz="2000" dirty="0">
              <a:solidFill>
                <a:srgbClr val="00736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Message Center – Email to Specific People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2B59C8-F27E-4C56-9293-8BA54CE1E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0" y="1118820"/>
            <a:ext cx="6167117" cy="52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8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E2F35-C9ED-41AA-913A-D69F88BE4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176520"/>
            <a:ext cx="8715346" cy="52874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690994" y="1761442"/>
            <a:ext cx="2973985" cy="38340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on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Click Add for specific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Contacts will show in the Recipient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If you need to remove one, click remove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736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rgbClr val="007367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</a:t>
            </a:r>
            <a:r>
              <a:rPr lang="en-US" sz="2000" b="1" dirty="0">
                <a:solidFill>
                  <a:srgbClr val="007367"/>
                </a:solidFill>
              </a:rPr>
              <a:t>NEXT</a:t>
            </a:r>
          </a:p>
          <a:p>
            <a:endParaRPr lang="en-US" sz="2000" dirty="0">
              <a:solidFill>
                <a:srgbClr val="00736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Message Center - Email to Specific People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92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8F69D-C148-4B51-AAA5-32038BD7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90" y="1210275"/>
            <a:ext cx="8355073" cy="50925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21585" y="2214694"/>
            <a:ext cx="4760840" cy="32800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Here is the message being sent and to whom it is 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solidFill>
                <a:srgbClr val="007367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rgbClr val="007367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You can review the recipients in detail by clicking the Review Recipients button.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</a:t>
            </a:r>
            <a:r>
              <a:rPr lang="en-US" sz="2000" b="1" dirty="0">
                <a:solidFill>
                  <a:srgbClr val="007367"/>
                </a:solidFill>
              </a:rPr>
              <a:t>SEND</a:t>
            </a:r>
          </a:p>
          <a:p>
            <a:endParaRPr lang="en-US" sz="2000" dirty="0">
              <a:solidFill>
                <a:srgbClr val="00736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367"/>
                </a:solidFill>
              </a:rPr>
              <a:t>Message Center – Email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Parent/Student Portals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4512F0-30B7-4149-9556-5927C5160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7" y="962703"/>
            <a:ext cx="8516795" cy="24599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197619-A376-4C5A-90CE-1258E17FE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76" y="2390922"/>
            <a:ext cx="4941116" cy="3988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273E04-D581-4382-925F-BA1BCD9E3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777" y="2485009"/>
            <a:ext cx="3474113" cy="3800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7D5F25-4FA9-4FA3-A671-EAC5E49A1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095" y="1729175"/>
            <a:ext cx="3155704" cy="41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4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37CAA5-89F8-4B58-90F4-D74ABD9F05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2469" y="1166123"/>
            <a:ext cx="10063056" cy="517595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Parent/Student Portals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8174" y="494882"/>
            <a:ext cx="10906125" cy="6766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Infinite Campus Warning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3111" y="1860815"/>
            <a:ext cx="11265185" cy="35056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 functional presentation not a policy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buildings have different needs thus they have different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Happy to help with software functionality.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C3B889-97D4-4958-8C15-C70EEDC9ABE0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AABF69-8CF6-42CC-AAB6-E69088EFD245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51F812-8485-4DE8-B395-A899B855AD9D}"/>
              </a:ext>
            </a:extLst>
          </p:cNvPr>
          <p:cNvSpPr/>
          <p:nvPr/>
        </p:nvSpPr>
        <p:spPr>
          <a:xfrm>
            <a:off x="10787062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1655284-17D5-45E3-B7B0-096135D4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6195238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26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Reports for Teachers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EBCEDE-437A-4378-8302-2000F7091C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10019" y="1084777"/>
            <a:ext cx="8937789" cy="5283828"/>
          </a:xfrm>
        </p:spPr>
      </p:pic>
    </p:spTree>
    <p:extLst>
      <p:ext uri="{BB962C8B-B14F-4D97-AF65-F5344CB8AC3E}">
        <p14:creationId xmlns:p14="http://schemas.microsoft.com/office/powerpoint/2010/main" val="4274274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Reports – Report Cards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58E85-3795-412E-900C-BDEB3982A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9" y="1250349"/>
            <a:ext cx="10280796" cy="51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9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Sample Report Card – Page 1 and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9F9079-2E05-4EE1-85E9-BDFC990DE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50" y="1089927"/>
            <a:ext cx="7007105" cy="5277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99233-689B-499C-B3A4-BD960FC2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726" y="1560712"/>
            <a:ext cx="2987299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18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07F60-6074-4511-8249-F03F05FE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9" y="1107366"/>
            <a:ext cx="5600177" cy="3149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1BC4F-F31E-4ECF-9042-B48DE6846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96" y="2579066"/>
            <a:ext cx="8019930" cy="3789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3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Reports – Blank Spreadsheet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4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Reports – Blank Spreadsheet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6B2F3-9470-4D21-9FD9-E6FA922D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127" y="1175511"/>
            <a:ext cx="6991987" cy="52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3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Assessments Tab in 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72D0A-E6F0-4114-9A63-F7F71371D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12" y="1125564"/>
            <a:ext cx="8906588" cy="51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01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226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Clever with Ashley Wheat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A2A0C1-7D3D-429F-BD9F-155DD866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6" y="1800671"/>
            <a:ext cx="4132147" cy="40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1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8174" y="494882"/>
            <a:ext cx="10906125" cy="6766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Resources for Help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3111" y="1860815"/>
            <a:ext cx="11265185" cy="35056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Ask another teacher that is your same grade level (PLC)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Ask your Consultant Teacher (CT)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 in a Help Desk Ticket by going on the link below or by clicking the icon on your desktop.  </a:t>
            </a:r>
          </a:p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https://sccsd.freshdesk.com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C3B889-97D4-4958-8C15-C70EEDC9ABE0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AABF69-8CF6-42CC-AAB6-E69088EFD245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51F812-8485-4DE8-B395-A899B855AD9D}"/>
              </a:ext>
            </a:extLst>
          </p:cNvPr>
          <p:cNvSpPr/>
          <p:nvPr/>
        </p:nvSpPr>
        <p:spPr>
          <a:xfrm>
            <a:off x="10787062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1655284-17D5-45E3-B7B0-096135D4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6195238"/>
            <a:ext cx="1028700" cy="4510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CB4B73-6B90-4242-8404-8D2A988D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30" y="4091730"/>
            <a:ext cx="1263562" cy="140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9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8174" y="494882"/>
            <a:ext cx="10906125" cy="6766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Common Issues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3111" y="1518308"/>
            <a:ext cx="11265185" cy="43875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can’t login to the machine or IC:</a:t>
            </a:r>
          </a:p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Solution: Create a ticket.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can’t see your building:</a:t>
            </a:r>
          </a:p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Solution: 1) Make sure HR has you marked for that building.</a:t>
            </a:r>
          </a:p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2) Create a ticket for Matt Pointer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are missing a class:</a:t>
            </a:r>
          </a:p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Solution: Contact your registrar so they can assign you the class(s).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Help Desk Ticket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https://sccsd.freshdesk.com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C3B889-97D4-4958-8C15-C70EEDC9ABE0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AABF69-8CF6-42CC-AAB6-E69088EFD245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51F812-8485-4DE8-B395-A899B855AD9D}"/>
              </a:ext>
            </a:extLst>
          </p:cNvPr>
          <p:cNvSpPr/>
          <p:nvPr/>
        </p:nvSpPr>
        <p:spPr>
          <a:xfrm>
            <a:off x="10787062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1655284-17D5-45E3-B7B0-096135D4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6195238"/>
            <a:ext cx="1028700" cy="4510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CB4B73-6B90-4242-8404-8D2A988D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37" y="1512757"/>
            <a:ext cx="1263562" cy="140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2711" y="494882"/>
            <a:ext cx="6886578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Bullet Points - Title Here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25967" y="1866310"/>
            <a:ext cx="4991450" cy="2103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 your Firefox browser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 to https://www.siouxcityschools.org</a:t>
            </a:r>
            <a:r>
              <a:rPr lang="en-US" sz="2000" dirty="0">
                <a:solidFill>
                  <a:srgbClr val="007367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Click on Infinite Campus-Staff Portal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cs typeface="Calibri"/>
              </a:rPr>
              <a:t>How to get to Infinite Campus Grade Book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8CA756B-4BE2-4C17-83B7-5ADA04CB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142" y="1360146"/>
            <a:ext cx="655654" cy="815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ED88F6-24F3-45F0-A749-DEBFB7D3F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65" y="1513281"/>
            <a:ext cx="5800832" cy="4350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1EAEBC-183F-48B1-B7BD-D57BB8982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967" y="3986352"/>
            <a:ext cx="3442873" cy="25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2711" y="494882"/>
            <a:ext cx="6886578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Bullet Points - Title Here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71333" y="2175902"/>
            <a:ext cx="7071919" cy="3788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 your Firefox browser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 to https://campus.siouxcityschools.org/campus/siouxcity.jsp</a:t>
            </a:r>
            <a:r>
              <a:rPr lang="en-US" sz="2000" dirty="0">
                <a:solidFill>
                  <a:srgbClr val="007367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</a:rPr>
              <a:t>Save as a Favorite (Bookmark menu or tool bar) see left picture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cs typeface="Calibri"/>
              </a:rPr>
              <a:t>Second way to Infinite Campus Grade Book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8CA756B-4BE2-4C17-83B7-5ADA04CB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012" y="1665354"/>
            <a:ext cx="655654" cy="815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E9BAA-8DC5-46E9-B6AE-B8CFF1145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4" y="1228627"/>
            <a:ext cx="3011436" cy="51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3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2711" y="494882"/>
            <a:ext cx="6886578" cy="6766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Bullet Points - Title Here</a:t>
            </a:r>
            <a:endParaRPr lang="en-US" sz="4800" dirty="0">
              <a:solidFill>
                <a:srgbClr val="007367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71252" y="1748892"/>
            <a:ext cx="4572002" cy="3183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Once you see this screen then Login.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367"/>
                </a:solidFill>
                <a:latin typeface="+mn-lt"/>
              </a:rPr>
              <a:t>Username and password are the same as what you logged into the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36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7367"/>
                </a:solidFill>
              </a:rPr>
              <a:t>Not</a:t>
            </a:r>
            <a:r>
              <a:rPr lang="en-US" sz="2000" dirty="0">
                <a:solidFill>
                  <a:srgbClr val="007367"/>
                </a:solidFill>
              </a:rPr>
              <a:t> your email address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394038"/>
            <a:ext cx="11372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cs typeface="Calibri"/>
              </a:rPr>
              <a:t>Log in to Infinite Campus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48401-4085-4C26-965D-E0840A8D5AD3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0CAFE-5CDA-41C9-9DE0-85294572F7DE}"/>
              </a:ext>
            </a:extLst>
          </p:cNvPr>
          <p:cNvSpPr/>
          <p:nvPr/>
        </p:nvSpPr>
        <p:spPr>
          <a:xfrm>
            <a:off x="10758487" y="5976938"/>
            <a:ext cx="1266824" cy="70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9D48D-F446-4A92-A744-550991C49811}"/>
              </a:ext>
            </a:extLst>
          </p:cNvPr>
          <p:cNvSpPr/>
          <p:nvPr/>
        </p:nvSpPr>
        <p:spPr>
          <a:xfrm>
            <a:off x="10815637" y="6036093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C50E16-9B45-4C51-BE9D-166D493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6111101"/>
            <a:ext cx="1028700" cy="451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4A6FA-F64B-4A6C-8A18-1EF3493A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748891"/>
            <a:ext cx="6113202" cy="36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C5F-0BCD-4F3C-A3CC-E2C34DD6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7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cs typeface="Calibri"/>
              </a:rPr>
              <a:t>Two sides – Instruction vs. Campus Tools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A3541-FDE6-41F6-BBA3-3C28F110B4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9857" y="977349"/>
            <a:ext cx="5192785" cy="5312813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C404F2-8475-43B1-A461-E8AD3B5088EF}"/>
              </a:ext>
            </a:extLst>
          </p:cNvPr>
          <p:cNvSpPr/>
          <p:nvPr/>
        </p:nvSpPr>
        <p:spPr>
          <a:xfrm>
            <a:off x="1079" y="6541972"/>
            <a:ext cx="12191907" cy="15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AA2B9-05B8-45BC-B14D-1E83AA39152C}"/>
              </a:ext>
            </a:extLst>
          </p:cNvPr>
          <p:cNvSpPr/>
          <p:nvPr/>
        </p:nvSpPr>
        <p:spPr>
          <a:xfrm>
            <a:off x="10726737" y="6034088"/>
            <a:ext cx="1298574" cy="690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F87AC7-7B89-4814-A3DA-7FE001F9B898}"/>
              </a:ext>
            </a:extLst>
          </p:cNvPr>
          <p:cNvSpPr/>
          <p:nvPr/>
        </p:nvSpPr>
        <p:spPr>
          <a:xfrm>
            <a:off x="10796587" y="6120231"/>
            <a:ext cx="1157287" cy="57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524275-B619-4CBC-B157-1F061F62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6195238"/>
            <a:ext cx="1028700" cy="451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0F9FE-71B8-4F5E-85BE-E05B8115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98" y="1265048"/>
            <a:ext cx="6036976" cy="47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CCSD">
      <a:dk1>
        <a:srgbClr val="007367"/>
      </a:dk1>
      <a:lt1>
        <a:srgbClr val="FFFFFF"/>
      </a:lt1>
      <a:dk2>
        <a:srgbClr val="000000"/>
      </a:dk2>
      <a:lt2>
        <a:srgbClr val="FFFFFF"/>
      </a:lt2>
      <a:accent1>
        <a:srgbClr val="007367"/>
      </a:accent1>
      <a:accent2>
        <a:srgbClr val="DE9252"/>
      </a:accent2>
      <a:accent3>
        <a:srgbClr val="862633"/>
      </a:accent3>
      <a:accent4>
        <a:srgbClr val="1E1A34"/>
      </a:accent4>
      <a:accent5>
        <a:srgbClr val="BF9474"/>
      </a:accent5>
      <a:accent6>
        <a:srgbClr val="7C6992"/>
      </a:accent6>
      <a:hlink>
        <a:srgbClr val="FFFFFF"/>
      </a:hlink>
      <a:folHlink>
        <a:srgbClr val="DE9252"/>
      </a:folHlink>
    </a:clrScheme>
    <a:fontScheme name="SCCS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C15E8A9BCAE4F86A095CF090BA29C" ma:contentTypeVersion="13" ma:contentTypeDescription="Create a new document." ma:contentTypeScope="" ma:versionID="f3be6899c9e840df532648954dd7f156">
  <xsd:schema xmlns:xsd="http://www.w3.org/2001/XMLSchema" xmlns:xs="http://www.w3.org/2001/XMLSchema" xmlns:p="http://schemas.microsoft.com/office/2006/metadata/properties" xmlns:ns3="91b2bcf2-15d1-4c51-902d-4c2c2f9d2061" xmlns:ns4="4a84f41f-6a84-40ef-85e9-672e1d4de169" targetNamespace="http://schemas.microsoft.com/office/2006/metadata/properties" ma:root="true" ma:fieldsID="34c2dd97898b4772f9029b78a4e7a5e3" ns3:_="" ns4:_="">
    <xsd:import namespace="91b2bcf2-15d1-4c51-902d-4c2c2f9d2061"/>
    <xsd:import namespace="4a84f41f-6a84-40ef-85e9-672e1d4de1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2bcf2-15d1-4c51-902d-4c2c2f9d20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4f41f-6a84-40ef-85e9-672e1d4de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45F11F-2305-434D-8566-DF472ADA1E59}">
  <ds:schemaRefs>
    <ds:schemaRef ds:uri="http://www.w3.org/XML/1998/namespace"/>
    <ds:schemaRef ds:uri="http://purl.org/dc/elements/1.1/"/>
    <ds:schemaRef ds:uri="http://purl.org/dc/dcmitype/"/>
    <ds:schemaRef ds:uri="4a84f41f-6a84-40ef-85e9-672e1d4de169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1b2bcf2-15d1-4c51-902d-4c2c2f9d2061"/>
  </ds:schemaRefs>
</ds:datastoreItem>
</file>

<file path=customXml/itemProps2.xml><?xml version="1.0" encoding="utf-8"?>
<ds:datastoreItem xmlns:ds="http://schemas.openxmlformats.org/officeDocument/2006/customXml" ds:itemID="{6D06EDB7-AEF9-47D6-B744-BDED68E9DB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AD0AC-16A6-4AC7-A35E-705E10B54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2bcf2-15d1-4c51-902d-4c2c2f9d2061"/>
    <ds:schemaRef ds:uri="4a84f41f-6a84-40ef-85e9-672e1d4de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16414</TotalTime>
  <Words>1150</Words>
  <Application>Microsoft Office PowerPoint</Application>
  <PresentationFormat>Widescreen</PresentationFormat>
  <Paragraphs>249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Office Theme</vt:lpstr>
      <vt:lpstr>New Teacher Orientation</vt:lpstr>
      <vt:lpstr>New Teacher Orientation Infinite Campus 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sides – Instruction vs. Campus Tools</vt:lpstr>
      <vt:lpstr>Two sides – Instruction vs. Campus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IC Grade Book</vt:lpstr>
      <vt:lpstr>Sample IC Grade Book</vt:lpstr>
      <vt:lpstr>Contact information for a student</vt:lpstr>
      <vt:lpstr>Roster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Parent/Student Portals</vt:lpstr>
      <vt:lpstr>Parent/Student Portals</vt:lpstr>
      <vt:lpstr>Reports for Teachers</vt:lpstr>
      <vt:lpstr>Reports – Report Cards</vt:lpstr>
      <vt:lpstr>Sample Report Card – Page 1 and 2</vt:lpstr>
      <vt:lpstr>Reports – Blank Spreadsheet</vt:lpstr>
      <vt:lpstr>Reports – Blank Spreadsheet</vt:lpstr>
      <vt:lpstr>Assessments Tab in IC</vt:lpstr>
      <vt:lpstr>PowerPoint Presentation</vt:lpstr>
      <vt:lpstr>Clever with Ashley Wheat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PRITCHARD, JOHN</dc:creator>
  <cp:lastModifiedBy>HOWARD, LAURA</cp:lastModifiedBy>
  <cp:revision>310</cp:revision>
  <dcterms:created xsi:type="dcterms:W3CDTF">2019-12-03T21:57:09Z</dcterms:created>
  <dcterms:modified xsi:type="dcterms:W3CDTF">2021-08-09T20:53:48Z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0x010100658C15E8A9BCAE4F86A095CF090BA29C</vt:lpwstr>
  </property>
</Properties>
</file>